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B9C3100-36C8-684C-93A3-E8A36DFE48EB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CCT356: Online Advertising and Marketing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 11: Mobile Marketing/Future Directions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Task driven – what kinds of things are likely to be requested on mobile?</a:t>
            </a:r>
          </a:p>
          <a:p>
            <a:r>
              <a:rPr lang="en-US" dirty="0" smtClean="0"/>
              <a:t>Time sensitivity – speed is of the essence, most likely (immediate needs, less reliable bandwidth)</a:t>
            </a:r>
          </a:p>
          <a:p>
            <a:r>
              <a:rPr lang="en-US" dirty="0" smtClean="0"/>
              <a:t>Location – increasingly, mobile phones define where you are</a:t>
            </a:r>
          </a:p>
          <a:p>
            <a:r>
              <a:rPr lang="en-US" dirty="0" smtClean="0"/>
              <a:t>Design considerations – simple HTML, few </a:t>
            </a:r>
            <a:r>
              <a:rPr lang="en-US" dirty="0" err="1" smtClean="0"/>
              <a:t>plugins</a:t>
            </a:r>
            <a:r>
              <a:rPr lang="en-US" dirty="0" smtClean="0"/>
              <a:t> or Ajax, easy navigation, portrait vs. landscape mode,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QR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2-D barcodes that can be scanned or interpreted as a picture</a:t>
            </a:r>
          </a:p>
          <a:p>
            <a:r>
              <a:rPr lang="en-US" dirty="0" smtClean="0"/>
              <a:t>Originally an inventory control technology, increasingly used as a </a:t>
            </a:r>
            <a:r>
              <a:rPr lang="en-US" dirty="0" err="1" smtClean="0"/>
              <a:t>pictoral</a:t>
            </a:r>
            <a:r>
              <a:rPr lang="en-US" dirty="0" smtClean="0"/>
              <a:t> short URI</a:t>
            </a:r>
          </a:p>
          <a:p>
            <a:r>
              <a:rPr lang="en-US" dirty="0" smtClean="0"/>
              <a:t>Of course, only relevant for camera phones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 content in specific defined format vs. relying on web browsers</a:t>
            </a:r>
          </a:p>
          <a:p>
            <a:r>
              <a:rPr lang="en-US" dirty="0" smtClean="0"/>
              <a:t>Can be an income stream as well – sell the app for accessing otherwise free content, and people may buy it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Monetizing through apps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Advertising connections within other apps (e.g., free/paid versions of mobile games, cross-promotion of related products)</a:t>
            </a:r>
          </a:p>
          <a:p>
            <a:r>
              <a:rPr lang="en-US" dirty="0" smtClean="0"/>
              <a:t>Angry Birds example – monetization through cross-promotion of other </a:t>
            </a:r>
            <a:r>
              <a:rPr lang="en-US" dirty="0" err="1" smtClean="0"/>
              <a:t>Roxio</a:t>
            </a:r>
            <a:r>
              <a:rPr lang="en-US" dirty="0" smtClean="0"/>
              <a:t>/AB products (including “news” ads and trailers), selling plush toy, the mighty eagle cheat, Angry Birds: Rio movie tie-in, etc.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Increasingly, mobile devices are location-aware (GPS) and collect location information (e.g., Foursquare, </a:t>
            </a:r>
            <a:r>
              <a:rPr lang="en-US" dirty="0" err="1" smtClean="0"/>
              <a:t>geotagging</a:t>
            </a:r>
            <a:r>
              <a:rPr lang="en-US" dirty="0" smtClean="0"/>
              <a:t> photos, etc.) </a:t>
            </a:r>
          </a:p>
          <a:p>
            <a:r>
              <a:rPr lang="en-US" dirty="0" smtClean="0"/>
              <a:t>Potential for augmented reality – a data layer overlaying real life experience (examples?)</a:t>
            </a:r>
          </a:p>
          <a:p>
            <a:r>
              <a:rPr lang="en-US" dirty="0" smtClean="0"/>
              <a:t>As phones are intensely personal and localized, very interesting and scary possibilities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Example: Location</a:t>
            </a:r>
            <a:r>
              <a:rPr lang="en-US" dirty="0" smtClean="0"/>
              <a:t>-Based Social Buying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goods/services need to be consumed locally – examples?</a:t>
            </a:r>
          </a:p>
          <a:p>
            <a:r>
              <a:rPr lang="en-US" dirty="0" smtClean="0"/>
              <a:t>Social buying (e.g., </a:t>
            </a:r>
            <a:r>
              <a:rPr lang="en-US" dirty="0" err="1" smtClean="0"/>
              <a:t>Groupon</a:t>
            </a:r>
            <a:r>
              <a:rPr lang="en-US" dirty="0" smtClean="0"/>
              <a:t>, </a:t>
            </a:r>
            <a:r>
              <a:rPr lang="en-US" dirty="0" err="1" smtClean="0"/>
              <a:t>Wagjag</a:t>
            </a:r>
            <a:r>
              <a:rPr lang="en-US" dirty="0" smtClean="0"/>
              <a:t>) – get many people together to buy at discounted rates</a:t>
            </a:r>
          </a:p>
          <a:p>
            <a:r>
              <a:rPr lang="en-US" dirty="0" smtClean="0"/>
              <a:t>Even if no buy is made, awareness of service is promoted</a:t>
            </a:r>
          </a:p>
          <a:p>
            <a:r>
              <a:rPr lang="en-US" dirty="0" smtClean="0"/>
              <a:t>A missed opportunity for local media providers – </a:t>
            </a:r>
            <a:r>
              <a:rPr lang="en-US" dirty="0" err="1" smtClean="0"/>
              <a:t>Wagjag</a:t>
            </a:r>
            <a:r>
              <a:rPr lang="en-US" dirty="0" smtClean="0"/>
              <a:t> is </a:t>
            </a:r>
            <a:r>
              <a:rPr lang="en-US" dirty="0" err="1" smtClean="0"/>
              <a:t>TorStar’s</a:t>
            </a:r>
            <a:r>
              <a:rPr lang="en-US" dirty="0" smtClean="0"/>
              <a:t> attempt to catch up, monetize their local focus online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the future hold?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Project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Outline = first five steps noted by Pam March 1 (move from general info to specific SMART goals and propose their realization)</a:t>
            </a:r>
          </a:p>
          <a:p>
            <a:r>
              <a:rPr lang="en-US" dirty="0" smtClean="0"/>
              <a:t>Can be prototypical – e.g., if you’re thinking of a web video, it could be mocked up. </a:t>
            </a:r>
          </a:p>
          <a:p>
            <a:r>
              <a:rPr lang="en-US" dirty="0" smtClean="0"/>
              <a:t>Yes, real clients – and permission – necessary – they provide the context (and limitations) required</a:t>
            </a:r>
          </a:p>
          <a:p>
            <a:r>
              <a:rPr lang="en-US" dirty="0" smtClean="0"/>
              <a:t>Presentations – quick summary of the project (5-7 minutes) – sell us on the notion you have a good plan (could be seen as a pitch to client as well)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Exam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Monday April 11</a:t>
            </a:r>
            <a:r>
              <a:rPr lang="en-US" baseline="30000" dirty="0" smtClean="0"/>
              <a:t>th</a:t>
            </a:r>
            <a:r>
              <a:rPr lang="en-US" dirty="0" smtClean="0"/>
              <a:t>, 8-10pm, DV Gym</a:t>
            </a:r>
          </a:p>
          <a:p>
            <a:r>
              <a:rPr lang="en-US" dirty="0" smtClean="0"/>
              <a:t>Mix of MC and applied case questions</a:t>
            </a:r>
          </a:p>
          <a:p>
            <a:r>
              <a:rPr lang="en-US" dirty="0" smtClean="0"/>
              <a:t>15-20 MC worth 30-40%</a:t>
            </a:r>
          </a:p>
          <a:p>
            <a:r>
              <a:rPr lang="en-US" dirty="0" smtClean="0"/>
              <a:t>Application questions will be a set of questions on a single case provided</a:t>
            </a:r>
          </a:p>
          <a:p>
            <a:r>
              <a:rPr lang="en-US" dirty="0" smtClean="0"/>
              <a:t>All material in covered text chapters and guest lectures </a:t>
            </a:r>
          </a:p>
          <a:p>
            <a:r>
              <a:rPr lang="en-US" dirty="0" smtClean="0"/>
              <a:t>Tips for both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Branding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5% on presentation – clean up the personal wikis (and ensure they’re on the list), add material that represents you (in a good light of course…examples?)</a:t>
            </a:r>
          </a:p>
          <a:p>
            <a:r>
              <a:rPr lang="en-US" dirty="0" smtClean="0"/>
              <a:t>5% on structured reflection – “let me tell you what I know” (NSCC)</a:t>
            </a:r>
          </a:p>
          <a:p>
            <a:r>
              <a:rPr lang="en-US" dirty="0" smtClean="0"/>
              <a:t>What stood out for you?  What did you learn?  What did you learn about how you (and others) learn?  What challenged you?  Inspired you?  </a:t>
            </a:r>
          </a:p>
          <a:p>
            <a:r>
              <a:rPr lang="en-US" dirty="0" smtClean="0"/>
              <a:t>Due after the assignments (obviously) – say, a week after final project is due.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Online = increasingly not desktop/browser oriented</a:t>
            </a:r>
          </a:p>
          <a:p>
            <a:r>
              <a:rPr lang="en-US" dirty="0" smtClean="0"/>
              <a:t>Cell phones outnumber desktop connections worldwide</a:t>
            </a:r>
          </a:p>
          <a:p>
            <a:r>
              <a:rPr lang="en-US" dirty="0" smtClean="0"/>
              <a:t>Most, however, have limited capability (e.g., simple text service) – </a:t>
            </a:r>
            <a:r>
              <a:rPr lang="en-US" dirty="0" err="1" smtClean="0"/>
              <a:t>smartphones</a:t>
            </a:r>
            <a:r>
              <a:rPr lang="en-US" dirty="0" smtClean="0"/>
              <a:t> are still an expensive device for some</a:t>
            </a:r>
          </a:p>
          <a:p>
            <a:r>
              <a:rPr lang="en-US" dirty="0" smtClean="0"/>
              <a:t>But can do wonderful things:</a:t>
            </a:r>
          </a:p>
          <a:p>
            <a:r>
              <a:rPr lang="en-US" dirty="0" smtClean="0"/>
              <a:t>http://mashable.com/2011/03/08/mobile-marketing-campaigns/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Seven Powerful Reasons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Personal</a:t>
            </a:r>
          </a:p>
          <a:p>
            <a:r>
              <a:rPr lang="en-US" dirty="0" smtClean="0"/>
              <a:t>Always carried</a:t>
            </a:r>
          </a:p>
          <a:p>
            <a:r>
              <a:rPr lang="en-US" dirty="0" smtClean="0"/>
              <a:t>Mostly always on</a:t>
            </a:r>
          </a:p>
          <a:p>
            <a:r>
              <a:rPr lang="en-US" dirty="0" smtClean="0"/>
              <a:t>Built-in payment system (*)</a:t>
            </a:r>
          </a:p>
          <a:p>
            <a:r>
              <a:rPr lang="en-US" dirty="0" smtClean="0"/>
              <a:t>Taps creative impulses (**)</a:t>
            </a:r>
          </a:p>
          <a:p>
            <a:r>
              <a:rPr lang="en-US" dirty="0" smtClean="0"/>
              <a:t>Many are traceable and </a:t>
            </a:r>
            <a:r>
              <a:rPr lang="en-US" dirty="0" err="1" smtClean="0"/>
              <a:t>trackable</a:t>
            </a:r>
            <a:r>
              <a:rPr lang="en-US" dirty="0" smtClean="0"/>
              <a:t> (***)</a:t>
            </a:r>
          </a:p>
          <a:p>
            <a:r>
              <a:rPr lang="en-US" dirty="0" smtClean="0"/>
              <a:t>Indicators and facilitators of social networking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Phones from basic to near fully functional computers</a:t>
            </a:r>
          </a:p>
          <a:p>
            <a:r>
              <a:rPr lang="en-US" dirty="0" smtClean="0"/>
              <a:t>Small screen real-estate</a:t>
            </a:r>
          </a:p>
          <a:p>
            <a:r>
              <a:rPr lang="en-US" dirty="0" smtClean="0"/>
              <a:t>Small/non-existent keyboard</a:t>
            </a:r>
          </a:p>
          <a:p>
            <a:r>
              <a:rPr lang="en-US" dirty="0" smtClean="0"/>
              <a:t>Difficulty/impossibility of navigation/controls</a:t>
            </a:r>
          </a:p>
          <a:p>
            <a:r>
              <a:rPr lang="en-US" dirty="0" smtClean="0"/>
              <a:t>Many operating systems – and limitations within each (e.g., Apple’s war on Flash)</a:t>
            </a:r>
          </a:p>
          <a:p>
            <a:r>
              <a:rPr lang="en-US" dirty="0" smtClean="0"/>
              <a:t>Country/network limitations – not as global as you think!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SMS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SMS – short bursts of info (the original Twitter)</a:t>
            </a:r>
          </a:p>
          <a:p>
            <a:r>
              <a:rPr lang="en-US" dirty="0" smtClean="0"/>
              <a:t>Great for CRM – updates on services (e.g. bus times), immediate appointments, etc (e.g., </a:t>
            </a:r>
            <a:r>
              <a:rPr lang="en-US" dirty="0" err="1" smtClean="0"/>
              <a:t>Zipcar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Contests/promotions (often with costs to text)</a:t>
            </a:r>
          </a:p>
          <a:p>
            <a:r>
              <a:rPr lang="en-US" dirty="0" smtClean="0"/>
              <a:t>Also calls to action/donations (e.g., text ASIA to 30333 for Japanese disaster relief…)</a:t>
            </a:r>
          </a:p>
          <a:p>
            <a:r>
              <a:rPr lang="en-US" dirty="0" smtClean="0"/>
              <a:t>SMS messaging hasn’t exploded into spam – why?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SMS isn’t enough – anything that requires more than 160 characters will require web access</a:t>
            </a:r>
          </a:p>
          <a:p>
            <a:r>
              <a:rPr lang="en-US" dirty="0" smtClean="0"/>
              <a:t>Issues with browser type, </a:t>
            </a:r>
            <a:r>
              <a:rPr lang="en-US" dirty="0" err="1" smtClean="0"/>
              <a:t>plugins</a:t>
            </a:r>
            <a:r>
              <a:rPr lang="en-US" dirty="0" smtClean="0"/>
              <a:t>, speed</a:t>
            </a:r>
          </a:p>
          <a:p>
            <a:r>
              <a:rPr lang="en-US" dirty="0" smtClean="0"/>
              <a:t>Coping strategies – 1) doing nothing, 2) standard compliant web design for mobile, 3) platform-specific delivery tailored by web calls (e.g., detecting </a:t>
            </a:r>
            <a:r>
              <a:rPr lang="en-US" dirty="0" err="1" smtClean="0"/>
              <a:t>iPhone</a:t>
            </a:r>
            <a:r>
              <a:rPr lang="en-US" dirty="0" smtClean="0"/>
              <a:t> Safari and loading particular shell)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764</TotalTime>
  <Words>927</Words>
  <Application>Microsoft Macintosh PowerPoint</Application>
  <PresentationFormat>On-screen Show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Breeze</vt:lpstr>
      <vt:lpstr>     CCT356: Online Advertising and Marketing</vt:lpstr>
      <vt:lpstr>Final Project Notes</vt:lpstr>
      <vt:lpstr>Final Exam Notes</vt:lpstr>
      <vt:lpstr>Personal Branding</vt:lpstr>
      <vt:lpstr>Mobile Marketing</vt:lpstr>
      <vt:lpstr>Seven Powerful Reasons</vt:lpstr>
      <vt:lpstr>Limitations</vt:lpstr>
      <vt:lpstr>SMS Marketing</vt:lpstr>
      <vt:lpstr>Mobile Web</vt:lpstr>
      <vt:lpstr>Design Considerations</vt:lpstr>
      <vt:lpstr>QR Codes</vt:lpstr>
      <vt:lpstr>Apps</vt:lpstr>
      <vt:lpstr>Monetizing through apps</vt:lpstr>
      <vt:lpstr>Local Content</vt:lpstr>
      <vt:lpstr>Example: Location-Based Social Buying</vt:lpstr>
      <vt:lpstr>Future</vt:lpstr>
    </vt:vector>
  </TitlesOfParts>
  <Company>Sheridan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CCT356: Online Advertising and Marketing</dc:title>
  <dc:creator>Sheridan College</dc:creator>
  <cp:lastModifiedBy>Sheridan College</cp:lastModifiedBy>
  <cp:revision>26</cp:revision>
  <dcterms:created xsi:type="dcterms:W3CDTF">2011-03-22T19:55:07Z</dcterms:created>
  <dcterms:modified xsi:type="dcterms:W3CDTF">2011-03-22T19:59:12Z</dcterms:modified>
</cp:coreProperties>
</file>